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62" r:id="rId4"/>
    <p:sldId id="263" r:id="rId5"/>
    <p:sldId id="264" r:id="rId6"/>
    <p:sldId id="265" r:id="rId7"/>
    <p:sldId id="259" r:id="rId8"/>
    <p:sldId id="260" r:id="rId9"/>
    <p:sldId id="261" r:id="rId10"/>
    <p:sldId id="26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E593"/>
    <a:srgbClr val="FFD8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3AE91-A7C1-4212-99CD-57E9D133A246}" type="datetimeFigureOut">
              <a:rPr lang="it-IT" smtClean="0"/>
              <a:pPr/>
              <a:t>20/03/2014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9C818-3520-4AD1-9B34-4CA512B917C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DDE02-5EDE-4305-B42E-C152C1D794DD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7884-D108-430F-9569-5A0F61B6002B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BD1D-5B33-437A-B15B-8063ECDEC523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0CDE-D82F-409C-8105-9700CDE37FFA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07F07-8E02-4A8F-B199-0157AB777EEA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EAB49-FB46-46B0-A191-4D020B5F68D5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EA11-A551-407A-9B12-7C1CFF40234D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14C35-B71B-481F-BED4-088FC8D9AC3D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1427-6E46-4570-B1D9-DDD59898C250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61E7-7119-4D76-8C2E-C5DC3FFE2982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CB6BAF0-4DC9-46E5-B648-C737830474D2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igura a mano liber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igura a mano liber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EE6C8F-165F-4B8E-A357-FBA72A9F30B2}" type="datetime1">
              <a:rPr lang="it-IT" smtClean="0"/>
              <a:pPr/>
              <a:t>20/03/2014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it-IT" smtClean="0"/>
              <a:t>Misure di accompagnamento alle I.N. 2012 - Dante Alighieri Caserta</a:t>
            </a: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B2A047-74E8-4138-8F39-A32B5575748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504056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Indicazioni Nazionali 2012 – Infanzia e Primo Ciclo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5" name="Immagine 4"/>
          <p:cNvPicPr/>
          <p:nvPr/>
        </p:nvPicPr>
        <p:blipFill>
          <a:blip r:embed="rId2" cstate="print"/>
          <a:srcRect l="16618" t="12549" r="17794" b="45294"/>
          <a:stretch>
            <a:fillRect/>
          </a:stretch>
        </p:blipFill>
        <p:spPr bwMode="auto">
          <a:xfrm>
            <a:off x="467544" y="764704"/>
            <a:ext cx="8352928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620688"/>
          </a:xfrm>
        </p:spPr>
        <p:txBody>
          <a:bodyPr>
            <a:normAutofit/>
          </a:bodyPr>
          <a:lstStyle/>
          <a:p>
            <a:pPr algn="ctr"/>
            <a:r>
              <a:rPr lang="it-IT" sz="18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18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173416" cy="45365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it-IT" sz="3800" b="1" dirty="0" smtClean="0">
                <a:solidFill>
                  <a:schemeClr val="tx1"/>
                </a:solidFill>
              </a:rPr>
              <a:t>Metodologie</a:t>
            </a:r>
            <a:endParaRPr lang="it-IT" sz="3800" b="1" dirty="0" smtClean="0">
              <a:solidFill>
                <a:schemeClr val="tx1"/>
              </a:solidFill>
            </a:endParaRPr>
          </a:p>
          <a:p>
            <a:pPr algn="ctr"/>
            <a:endParaRPr lang="it-IT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Rappresentazione</a:t>
            </a:r>
          </a:p>
          <a:p>
            <a:pPr marL="533400" lvl="2" algn="l"/>
            <a:r>
              <a:rPr lang="it-IT" sz="2700" b="1" dirty="0" smtClean="0"/>
              <a:t>Scene con uso di operazioni aritmetiche e </a:t>
            </a:r>
            <a:r>
              <a:rPr lang="it-IT" sz="2700" b="1" dirty="0" smtClean="0"/>
              <a:t>percentuali</a:t>
            </a:r>
          </a:p>
          <a:p>
            <a:pPr lvl="2" algn="l"/>
            <a:endParaRPr lang="it-IT" sz="2700" b="1" dirty="0" smtClean="0"/>
          </a:p>
          <a:p>
            <a:pPr algn="l">
              <a:buFontTx/>
              <a:buChar char="-"/>
            </a:pPr>
            <a:r>
              <a:rPr lang="it-IT" sz="3200" b="1" dirty="0" smtClean="0">
                <a:solidFill>
                  <a:srgbClr val="FFC000"/>
                </a:solidFill>
              </a:rPr>
              <a:t> </a:t>
            </a:r>
            <a:r>
              <a:rPr lang="it-IT" sz="2800" b="1" dirty="0" smtClean="0">
                <a:solidFill>
                  <a:srgbClr val="FFC000"/>
                </a:solidFill>
              </a:rPr>
              <a:t>Strumenti didattici o prestati alla didattica</a:t>
            </a:r>
          </a:p>
          <a:p>
            <a:pPr marL="533400" lvl="2" algn="l">
              <a:buClr>
                <a:schemeClr val="accent1"/>
              </a:buClr>
              <a:buSzPct val="80000"/>
            </a:pPr>
            <a:r>
              <a:rPr lang="it-IT" sz="2700" b="1" dirty="0" smtClean="0"/>
              <a:t>   Regoli</a:t>
            </a:r>
            <a:r>
              <a:rPr lang="it-IT" sz="2700" b="1" dirty="0" smtClean="0"/>
              <a:t>,</a:t>
            </a:r>
            <a:r>
              <a:rPr lang="it-IT" sz="2700" b="1" dirty="0" smtClean="0">
                <a:solidFill>
                  <a:srgbClr val="FFC000"/>
                </a:solidFill>
              </a:rPr>
              <a:t> </a:t>
            </a:r>
            <a:r>
              <a:rPr lang="it-IT" sz="2700" b="1" dirty="0" smtClean="0"/>
              <a:t>scatoli, ecc</a:t>
            </a:r>
            <a:r>
              <a:rPr lang="it-IT" sz="2700" b="1" dirty="0" smtClean="0"/>
              <a:t>.</a:t>
            </a:r>
          </a:p>
          <a:p>
            <a:pPr marL="0" lvl="2" algn="l">
              <a:buClr>
                <a:schemeClr val="accent1"/>
              </a:buClr>
              <a:buSzPct val="80000"/>
            </a:pPr>
            <a:endParaRPr lang="it-IT" sz="2700" b="1" dirty="0" smtClean="0"/>
          </a:p>
          <a:p>
            <a:pPr algn="l">
              <a:buFontTx/>
              <a:buChar char="-"/>
            </a:pPr>
            <a:r>
              <a:rPr lang="it-IT" sz="2800" b="1" dirty="0" smtClean="0">
                <a:solidFill>
                  <a:srgbClr val="00B050"/>
                </a:solidFill>
              </a:rPr>
              <a:t> Strumenti inventati o riutilizzati dagli alunni</a:t>
            </a:r>
            <a:endParaRPr lang="it-IT" sz="2800" b="1" dirty="0" smtClean="0">
              <a:solidFill>
                <a:srgbClr val="00B050"/>
              </a:solidFill>
            </a:endParaRPr>
          </a:p>
          <a:p>
            <a:pPr algn="l">
              <a:buFontTx/>
              <a:buChar char="-"/>
            </a:pPr>
            <a:endParaRPr lang="it-IT" sz="2800" b="1" dirty="0" smtClean="0">
              <a:solidFill>
                <a:srgbClr val="FFC000"/>
              </a:solidFill>
            </a:endParaRPr>
          </a:p>
          <a:p>
            <a:pPr lvl="2" algn="l"/>
            <a:endParaRPr lang="it-IT" sz="2700" b="1" dirty="0" smtClean="0"/>
          </a:p>
          <a:p>
            <a:pPr algn="ctr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504056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24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7056784" cy="4968552"/>
          </a:xfrm>
        </p:spPr>
        <p:txBody>
          <a:bodyPr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Approcci   didattici</a:t>
            </a:r>
          </a:p>
          <a:p>
            <a:pPr algn="ctr"/>
            <a:endParaRPr lang="it-IT" sz="3200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Comportamentista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Cognitivista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Costruttivista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Enattivo</a:t>
            </a:r>
          </a:p>
          <a:p>
            <a:pPr algn="ctr">
              <a:buFontTx/>
              <a:buChar char="-"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504056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24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7056784" cy="4968552"/>
          </a:xfrm>
        </p:spPr>
        <p:txBody>
          <a:bodyPr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ctr"/>
            <a:endParaRPr lang="it-IT" sz="3200" b="1" dirty="0" smtClean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Recenti  teorie</a:t>
            </a:r>
          </a:p>
          <a:p>
            <a:pPr algn="ctr"/>
            <a:endParaRPr lang="it-IT" sz="3200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Cervello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</a:t>
            </a:r>
            <a:r>
              <a:rPr lang="it-IT" sz="3200" b="1" dirty="0" smtClean="0">
                <a:solidFill>
                  <a:srgbClr val="FFFF00"/>
                </a:solidFill>
              </a:rPr>
              <a:t>Gioco-Movimento</a:t>
            </a:r>
            <a:endParaRPr lang="it-IT" sz="3200" b="1" dirty="0" smtClean="0">
              <a:solidFill>
                <a:srgbClr val="FFFF00"/>
              </a:solidFill>
            </a:endParaRPr>
          </a:p>
          <a:p>
            <a:pPr algn="ctr">
              <a:buFontTx/>
              <a:buChar char="-"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504056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24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7056784" cy="4968552"/>
          </a:xfrm>
        </p:spPr>
        <p:txBody>
          <a:bodyPr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Metodologia</a:t>
            </a:r>
          </a:p>
          <a:p>
            <a:pPr algn="ctr"/>
            <a:endParaRPr lang="it-IT" sz="3200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 </a:t>
            </a:r>
            <a:r>
              <a:rPr lang="it-IT" sz="3200" b="1" dirty="0" smtClean="0">
                <a:solidFill>
                  <a:srgbClr val="FFC000"/>
                </a:solidFill>
              </a:rPr>
              <a:t>No Ricette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 Si proposte già sperimentate</a:t>
            </a:r>
          </a:p>
          <a:p>
            <a:pPr algn="ctr"/>
            <a:r>
              <a:rPr lang="it-IT" sz="3200" b="1" dirty="0" smtClean="0">
                <a:solidFill>
                  <a:srgbClr val="FFFF00"/>
                </a:solidFill>
              </a:rPr>
              <a:t>da discutere insieme</a:t>
            </a:r>
          </a:p>
          <a:p>
            <a:pPr algn="ctr">
              <a:buFontTx/>
              <a:buChar char="-"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504056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24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7056784" cy="4968552"/>
          </a:xfrm>
        </p:spPr>
        <p:txBody>
          <a:bodyPr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Situazione</a:t>
            </a:r>
          </a:p>
          <a:p>
            <a:pPr algn="ctr"/>
            <a:endParaRPr lang="it-IT" sz="3200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 </a:t>
            </a:r>
            <a:r>
              <a:rPr lang="it-IT" sz="3200" b="1" dirty="0" smtClean="0">
                <a:solidFill>
                  <a:srgbClr val="FFC000"/>
                </a:solidFill>
              </a:rPr>
              <a:t>“Normalità”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 BES</a:t>
            </a:r>
            <a:endParaRPr lang="it-IT" dirty="0" smtClean="0"/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</a:t>
            </a:r>
            <a:r>
              <a:rPr lang="it-IT" sz="3200" b="1" dirty="0" smtClean="0"/>
              <a:t>DSA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</a:t>
            </a:r>
            <a:r>
              <a:rPr lang="it-IT" sz="3200" b="1" dirty="0" smtClean="0">
                <a:solidFill>
                  <a:srgbClr val="92D050"/>
                </a:solidFill>
              </a:rPr>
              <a:t>Disabilità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504056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24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7056784" cy="4968552"/>
          </a:xfrm>
        </p:spPr>
        <p:txBody>
          <a:bodyPr/>
          <a:lstStyle/>
          <a:p>
            <a:endParaRPr lang="it-IT" dirty="0" smtClean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Interdisciplinarietà</a:t>
            </a:r>
          </a:p>
          <a:p>
            <a:pPr algn="ctr"/>
            <a:endParaRPr lang="it-IT" sz="3200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 </a:t>
            </a:r>
            <a:r>
              <a:rPr lang="it-IT" sz="3200" b="1" dirty="0" smtClean="0">
                <a:solidFill>
                  <a:srgbClr val="FFC000"/>
                </a:solidFill>
              </a:rPr>
              <a:t>Italiano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 Scienze</a:t>
            </a:r>
            <a:endParaRPr lang="it-IT" dirty="0" smtClean="0"/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</a:t>
            </a:r>
            <a:r>
              <a:rPr lang="it-IT" sz="3200" b="1" dirty="0" smtClean="0"/>
              <a:t>Tecnologia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92D050"/>
                </a:solidFill>
              </a:rPr>
              <a:t>Musica</a:t>
            </a:r>
          </a:p>
          <a:p>
            <a:pPr algn="ctr">
              <a:buFontTx/>
              <a:buChar char="-"/>
            </a:pPr>
            <a:r>
              <a:rPr lang="it-IT" sz="3200" b="1" dirty="0" smtClean="0"/>
              <a:t>…</a:t>
            </a:r>
            <a:endParaRPr lang="it-IT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23528" y="0"/>
            <a:ext cx="7772400" cy="404664"/>
          </a:xfrm>
        </p:spPr>
        <p:txBody>
          <a:bodyPr>
            <a:normAutofit fontScale="90000"/>
          </a:bodyPr>
          <a:lstStyle/>
          <a:p>
            <a:r>
              <a:rPr lang="it-IT" sz="2400" dirty="0" smtClean="0">
                <a:solidFill>
                  <a:schemeClr val="tx1"/>
                </a:solidFill>
              </a:rPr>
              <a:t>Indicazioni Nazionali 2012 – Infanzia e Primo Ciclo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8208912" cy="554461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Percorso  </a:t>
            </a:r>
            <a:r>
              <a:rPr lang="it-IT" sz="3200" b="1" dirty="0" smtClean="0">
                <a:solidFill>
                  <a:schemeClr val="tx1"/>
                </a:solidFill>
              </a:rPr>
              <a:t>Relazioni, Dati e Previsioni</a:t>
            </a:r>
          </a:p>
          <a:p>
            <a:pPr algn="ctr"/>
            <a:endParaRPr lang="it-IT" sz="1700" dirty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rgbClr val="92D050"/>
                </a:solidFill>
              </a:rPr>
              <a:t> </a:t>
            </a:r>
            <a:r>
              <a:rPr lang="it-IT" sz="3200" b="1" dirty="0" smtClean="0">
                <a:solidFill>
                  <a:srgbClr val="92D050"/>
                </a:solidFill>
              </a:rPr>
              <a:t>Gioco</a:t>
            </a:r>
            <a:endParaRPr lang="it-IT" sz="3200" b="1" dirty="0" smtClean="0">
              <a:solidFill>
                <a:srgbClr val="92D050"/>
              </a:solidFill>
            </a:endParaRPr>
          </a:p>
          <a:p>
            <a:pPr algn="ctr"/>
            <a:r>
              <a:rPr lang="it-IT" sz="3200" b="1" dirty="0" smtClean="0">
                <a:solidFill>
                  <a:srgbClr val="FFFF00"/>
                </a:solidFill>
              </a:rPr>
              <a:t>Cubi   a  canestro</a:t>
            </a:r>
          </a:p>
          <a:p>
            <a:pPr algn="ctr">
              <a:buFontTx/>
              <a:buChar char="-"/>
            </a:pPr>
            <a:endParaRPr lang="it-IT" sz="3200" b="1" dirty="0" smtClean="0">
              <a:solidFill>
                <a:srgbClr val="FFFF00"/>
              </a:solidFill>
            </a:endParaRP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C000"/>
                </a:solidFill>
              </a:rPr>
              <a:t> Costruzione diagramma a barre verticali</a:t>
            </a:r>
          </a:p>
          <a:p>
            <a:pPr algn="ctr">
              <a:buFontTx/>
              <a:buChar char="-"/>
            </a:pPr>
            <a:r>
              <a:rPr lang="it-IT" sz="3200" b="1" dirty="0" smtClean="0"/>
              <a:t> Lettura frequenze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Considerazioni sulle percentuali</a:t>
            </a:r>
          </a:p>
          <a:p>
            <a:pPr algn="ctr">
              <a:buFontTx/>
              <a:buChar char="-"/>
            </a:pPr>
            <a:r>
              <a:rPr lang="it-IT" sz="3200" b="1" dirty="0" smtClean="0">
                <a:solidFill>
                  <a:srgbClr val="FFC000"/>
                </a:solidFill>
              </a:rPr>
              <a:t> Considerazioni sulle probabilità</a:t>
            </a:r>
          </a:p>
          <a:p>
            <a:pPr algn="ctr">
              <a:buFontTx/>
              <a:buChar char="-"/>
            </a:pPr>
            <a:r>
              <a:rPr lang="it-IT" sz="3200" b="1" dirty="0" smtClean="0"/>
              <a:t> Costruzione </a:t>
            </a:r>
            <a:r>
              <a:rPr lang="it-IT" sz="3200" b="1" dirty="0" smtClean="0"/>
              <a:t>istogramma</a:t>
            </a:r>
          </a:p>
          <a:p>
            <a:pPr algn="ctr">
              <a:buFontTx/>
              <a:buChar char="-"/>
            </a:pPr>
            <a:r>
              <a:rPr lang="it-IT" sz="3200" b="1" dirty="0" smtClean="0"/>
              <a:t> </a:t>
            </a:r>
            <a:r>
              <a:rPr lang="it-IT" sz="3200" b="1" dirty="0" smtClean="0">
                <a:solidFill>
                  <a:srgbClr val="FFFF00"/>
                </a:solidFill>
              </a:rPr>
              <a:t>Individuazione indici</a:t>
            </a:r>
          </a:p>
          <a:p>
            <a:pPr algn="ctr">
              <a:buFontTx/>
              <a:buChar char="-"/>
            </a:pPr>
            <a:r>
              <a:rPr lang="it-IT" sz="3200" b="1" dirty="0" smtClean="0"/>
              <a:t> Probabilità, Previsioni</a:t>
            </a:r>
            <a:endParaRPr lang="it-IT" sz="3200" b="1" dirty="0" smtClean="0"/>
          </a:p>
          <a:p>
            <a:pPr algn="ctr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1520" y="0"/>
            <a:ext cx="7772400" cy="360040"/>
          </a:xfrm>
        </p:spPr>
        <p:txBody>
          <a:bodyPr>
            <a:normAutofit fontScale="90000"/>
          </a:bodyPr>
          <a:lstStyle/>
          <a:p>
            <a:r>
              <a:rPr lang="it-IT" sz="2400" dirty="0" smtClean="0">
                <a:solidFill>
                  <a:schemeClr val="tx1"/>
                </a:solidFill>
              </a:rPr>
              <a:t>Indicazioni Nazionali 2012 – Infanzia e Primo Ciclo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8136904" cy="5400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it-IT" sz="3800" b="1" dirty="0" smtClean="0">
                <a:solidFill>
                  <a:schemeClr val="tx1"/>
                </a:solidFill>
              </a:rPr>
              <a:t>Percorso  </a:t>
            </a:r>
            <a:r>
              <a:rPr lang="it-IT" sz="3800" b="1" dirty="0" smtClean="0">
                <a:solidFill>
                  <a:schemeClr val="tx1"/>
                </a:solidFill>
              </a:rPr>
              <a:t>Numeri</a:t>
            </a:r>
          </a:p>
          <a:p>
            <a:pPr algn="ctr"/>
            <a:endParaRPr lang="it-IT" sz="1800" dirty="0">
              <a:solidFill>
                <a:schemeClr val="tx1"/>
              </a:solidFill>
            </a:endParaRPr>
          </a:p>
          <a:p>
            <a:pPr algn="ctr"/>
            <a:r>
              <a:rPr lang="it-IT" sz="3200" b="1" dirty="0" smtClean="0">
                <a:solidFill>
                  <a:srgbClr val="FFFF00"/>
                </a:solidFill>
              </a:rPr>
              <a:t>Gioco </a:t>
            </a:r>
          </a:p>
          <a:p>
            <a:pPr algn="ctr"/>
            <a:r>
              <a:rPr lang="it-IT" sz="3200" b="1" dirty="0" smtClean="0">
                <a:solidFill>
                  <a:srgbClr val="92D050"/>
                </a:solidFill>
              </a:rPr>
              <a:t>Scratch</a:t>
            </a:r>
          </a:p>
          <a:p>
            <a:pPr algn="ctr"/>
            <a:endParaRPr lang="it-IT" sz="3200" b="1" dirty="0" smtClean="0"/>
          </a:p>
          <a:p>
            <a:pPr marL="274638" indent="-274638" algn="l">
              <a:buFont typeface="Wingdings" pitchFamily="2" charset="2"/>
              <a:buChar char="Ø"/>
            </a:pPr>
            <a:r>
              <a:rPr lang="it-IT" sz="3200" b="1" dirty="0" smtClean="0">
                <a:solidFill>
                  <a:srgbClr val="FFFF00"/>
                </a:solidFill>
              </a:rPr>
              <a:t>Costruzione </a:t>
            </a:r>
            <a:r>
              <a:rPr lang="it-IT" sz="3200" b="1" dirty="0" smtClean="0">
                <a:solidFill>
                  <a:srgbClr val="FFFF00"/>
                </a:solidFill>
              </a:rPr>
              <a:t>Videogioco </a:t>
            </a:r>
            <a:r>
              <a:rPr lang="it-IT" sz="3200" b="1" dirty="0" smtClean="0">
                <a:solidFill>
                  <a:srgbClr val="FFFF00"/>
                </a:solidFill>
              </a:rPr>
              <a:t>con Scratch gestito </a:t>
            </a:r>
            <a:r>
              <a:rPr lang="it-IT" sz="3200" b="1" dirty="0" smtClean="0">
                <a:solidFill>
                  <a:srgbClr val="FFFF00"/>
                </a:solidFill>
              </a:rPr>
              <a:t>dal docente</a:t>
            </a:r>
          </a:p>
          <a:p>
            <a:pPr marL="274638" indent="-274638" algn="l">
              <a:buFont typeface="Wingdings" pitchFamily="2" charset="2"/>
              <a:buChar char="Ø"/>
            </a:pPr>
            <a:r>
              <a:rPr lang="it-IT" sz="3200" b="1" dirty="0" smtClean="0"/>
              <a:t>Costruzione Videogioco con Scratch gestito dall’alunno</a:t>
            </a:r>
            <a:endParaRPr lang="it-IT" sz="3200" b="1" dirty="0" smtClean="0"/>
          </a:p>
          <a:p>
            <a:pPr algn="l">
              <a:buFont typeface="Wingdings" pitchFamily="2" charset="2"/>
              <a:buChar char="Ø"/>
            </a:pPr>
            <a:r>
              <a:rPr lang="it-IT" sz="3200" b="1" dirty="0" smtClean="0">
                <a:solidFill>
                  <a:srgbClr val="FFC000"/>
                </a:solidFill>
              </a:rPr>
              <a:t> Piano </a:t>
            </a:r>
            <a:r>
              <a:rPr lang="it-IT" sz="3200" b="1" dirty="0" smtClean="0">
                <a:solidFill>
                  <a:srgbClr val="FFC000"/>
                </a:solidFill>
              </a:rPr>
              <a:t>cartesiano</a:t>
            </a:r>
          </a:p>
          <a:p>
            <a:pPr algn="l">
              <a:buFont typeface="Wingdings" pitchFamily="2" charset="2"/>
              <a:buChar char="Ø"/>
            </a:pPr>
            <a:r>
              <a:rPr lang="it-IT" sz="3200" b="1" dirty="0" smtClean="0">
                <a:solidFill>
                  <a:srgbClr val="FFFF00"/>
                </a:solidFill>
              </a:rPr>
              <a:t> Considerazioni </a:t>
            </a:r>
            <a:r>
              <a:rPr lang="it-IT" sz="3200" b="1" dirty="0" smtClean="0">
                <a:solidFill>
                  <a:srgbClr val="FFFF00"/>
                </a:solidFill>
              </a:rPr>
              <a:t>sui numeri naturali</a:t>
            </a:r>
          </a:p>
          <a:p>
            <a:pPr marL="274638" indent="-274638" algn="l">
              <a:buFont typeface="Wingdings" pitchFamily="2" charset="2"/>
              <a:buChar char="Ø"/>
            </a:pPr>
            <a:r>
              <a:rPr lang="it-IT" sz="3200" b="1" dirty="0" smtClean="0"/>
              <a:t> Estensione ai </a:t>
            </a:r>
            <a:r>
              <a:rPr lang="it-IT" sz="3200" b="1" dirty="0" smtClean="0"/>
              <a:t> numeri relativi </a:t>
            </a:r>
            <a:r>
              <a:rPr lang="it-IT" sz="3200" b="1" dirty="0" smtClean="0"/>
              <a:t>con considerazioni sui movimenti  avanti/indietro e destra/sinistra</a:t>
            </a:r>
          </a:p>
          <a:p>
            <a:pPr algn="l">
              <a:buFont typeface="Wingdings" pitchFamily="2" charset="2"/>
              <a:buChar char="Ø"/>
            </a:pPr>
            <a:r>
              <a:rPr lang="it-IT" sz="3200" b="1" dirty="0" smtClean="0">
                <a:solidFill>
                  <a:srgbClr val="FFC000"/>
                </a:solidFill>
              </a:rPr>
              <a:t> Programmazione</a:t>
            </a:r>
          </a:p>
          <a:p>
            <a:pPr algn="ctr">
              <a:buFont typeface="Wingdings" pitchFamily="2" charset="2"/>
              <a:buChar char="Ø"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620688"/>
          </a:xfrm>
        </p:spPr>
        <p:txBody>
          <a:bodyPr>
            <a:normAutofit/>
          </a:bodyPr>
          <a:lstStyle/>
          <a:p>
            <a:pPr algn="ctr"/>
            <a:r>
              <a:rPr lang="it-IT" sz="1800" dirty="0" smtClean="0">
                <a:solidFill>
                  <a:srgbClr val="FFE593"/>
                </a:solidFill>
              </a:rPr>
              <a:t>Indicazioni Nazionali 2012 – Infanzia e Primo Ciclo</a:t>
            </a:r>
            <a:endParaRPr lang="it-IT" sz="1800" dirty="0">
              <a:solidFill>
                <a:srgbClr val="FFE59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173416" cy="45365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it-IT" sz="3800" b="1" dirty="0" smtClean="0">
                <a:solidFill>
                  <a:schemeClr val="tx1"/>
                </a:solidFill>
              </a:rPr>
              <a:t>Metodologie</a:t>
            </a:r>
            <a:endParaRPr lang="it-IT" sz="3800" b="1" dirty="0" smtClean="0">
              <a:solidFill>
                <a:schemeClr val="tx1"/>
              </a:solidFill>
            </a:endParaRPr>
          </a:p>
          <a:p>
            <a:pPr algn="ctr"/>
            <a:endParaRPr lang="it-IT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it-IT" sz="3200" b="1" dirty="0" smtClean="0">
                <a:solidFill>
                  <a:srgbClr val="FFFF00"/>
                </a:solidFill>
              </a:rPr>
              <a:t> Rappresentazione</a:t>
            </a:r>
          </a:p>
          <a:p>
            <a:pPr marL="533400" lvl="2" algn="l"/>
            <a:r>
              <a:rPr lang="it-IT" sz="2700" b="1" dirty="0" smtClean="0"/>
              <a:t>Scene con uso di operazioni aritmetiche e </a:t>
            </a:r>
            <a:r>
              <a:rPr lang="it-IT" sz="2700" b="1" dirty="0" smtClean="0"/>
              <a:t>percentuali</a:t>
            </a:r>
          </a:p>
          <a:p>
            <a:pPr lvl="2" algn="l"/>
            <a:endParaRPr lang="it-IT" sz="2700" b="1" dirty="0" smtClean="0"/>
          </a:p>
          <a:p>
            <a:pPr algn="l">
              <a:buFontTx/>
              <a:buChar char="-"/>
            </a:pPr>
            <a:r>
              <a:rPr lang="it-IT" sz="3200" b="1" dirty="0" smtClean="0">
                <a:solidFill>
                  <a:srgbClr val="FFC000"/>
                </a:solidFill>
              </a:rPr>
              <a:t> </a:t>
            </a:r>
            <a:r>
              <a:rPr lang="it-IT" sz="2800" b="1" dirty="0" smtClean="0">
                <a:solidFill>
                  <a:srgbClr val="FFC000"/>
                </a:solidFill>
              </a:rPr>
              <a:t>Strumenti didattici o prestati alla didattica</a:t>
            </a:r>
          </a:p>
          <a:p>
            <a:pPr marL="533400" lvl="2" algn="l">
              <a:buClr>
                <a:schemeClr val="accent1"/>
              </a:buClr>
              <a:buSzPct val="80000"/>
            </a:pPr>
            <a:r>
              <a:rPr lang="it-IT" sz="2700" b="1" dirty="0" smtClean="0"/>
              <a:t>   Regoli</a:t>
            </a:r>
            <a:r>
              <a:rPr lang="it-IT" sz="2700" b="1" dirty="0" smtClean="0"/>
              <a:t>,</a:t>
            </a:r>
            <a:r>
              <a:rPr lang="it-IT" sz="2700" b="1" dirty="0" smtClean="0">
                <a:solidFill>
                  <a:srgbClr val="FFC000"/>
                </a:solidFill>
              </a:rPr>
              <a:t> </a:t>
            </a:r>
            <a:r>
              <a:rPr lang="it-IT" sz="2700" b="1" dirty="0" smtClean="0"/>
              <a:t>scatoli, ecc</a:t>
            </a:r>
            <a:r>
              <a:rPr lang="it-IT" sz="2700" b="1" dirty="0" smtClean="0"/>
              <a:t>.</a:t>
            </a:r>
          </a:p>
          <a:p>
            <a:pPr marL="0" lvl="2" algn="l">
              <a:buClr>
                <a:schemeClr val="accent1"/>
              </a:buClr>
              <a:buSzPct val="80000"/>
            </a:pPr>
            <a:endParaRPr lang="it-IT" sz="2700" b="1" dirty="0" smtClean="0"/>
          </a:p>
          <a:p>
            <a:pPr algn="l">
              <a:buFontTx/>
              <a:buChar char="-"/>
            </a:pPr>
            <a:r>
              <a:rPr lang="it-IT" sz="2800" b="1" dirty="0" smtClean="0">
                <a:solidFill>
                  <a:srgbClr val="00B050"/>
                </a:solidFill>
              </a:rPr>
              <a:t> Strumenti inventati o riutilizzati dagli alunni</a:t>
            </a:r>
            <a:endParaRPr lang="it-IT" sz="2800" b="1" dirty="0" smtClean="0">
              <a:solidFill>
                <a:srgbClr val="00B050"/>
              </a:solidFill>
            </a:endParaRPr>
          </a:p>
          <a:p>
            <a:pPr algn="l">
              <a:buFontTx/>
              <a:buChar char="-"/>
            </a:pPr>
            <a:endParaRPr lang="it-IT" sz="2800" b="1" dirty="0" smtClean="0">
              <a:solidFill>
                <a:srgbClr val="FFC000"/>
              </a:solidFill>
            </a:endParaRPr>
          </a:p>
          <a:p>
            <a:pPr lvl="2" algn="l"/>
            <a:endParaRPr lang="it-IT" sz="2700" b="1" dirty="0" smtClean="0"/>
          </a:p>
          <a:p>
            <a:pPr algn="ctr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nologia">
  <a:themeElements>
    <a:clrScheme name="Tecnologi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nologi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nologi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154</TotalTime>
  <Words>265</Words>
  <Application>Microsoft Office PowerPoint</Application>
  <PresentationFormat>Presentazione su schermo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Tecnologia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  <vt:lpstr>Indicazioni Nazionali 2012 – Infanzia e Primo Ciclo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Indicazioni Nazionali 2012 – Infanzia e Primo Ciclo</dc:title>
  <dc:creator>Lello</dc:creator>
  <cp:lastModifiedBy>Lello</cp:lastModifiedBy>
  <cp:revision>17</cp:revision>
  <dcterms:created xsi:type="dcterms:W3CDTF">2014-03-18T07:43:12Z</dcterms:created>
  <dcterms:modified xsi:type="dcterms:W3CDTF">2014-03-20T13:46:59Z</dcterms:modified>
</cp:coreProperties>
</file>